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E6260D-CCD6-9805-BF6B-D09DAE04F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792160-4571-8E3F-0EA4-FF6FBBD8A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D8AEE5-1107-42C0-3895-0D98FA73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E6652E-623F-00A8-6126-87CE7AA4E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F8F331-3399-50BA-DA44-9AD7D3B9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7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87685-B101-A94F-9FF1-AB378488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18D3E7-3017-4796-0925-0FBBBDB8B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306987-7C3E-0A62-45C8-E206D6993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C0A382-D2AF-A12B-79A9-F7D4F556B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6E3370-5635-98DE-7DED-2121073B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7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125DC9-2306-AFE1-5E94-5AF2B0941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30B366-69B1-5178-8B90-D92A58FA1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8C165A-B8D6-8CB1-5015-E2CEF5B89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93C21E-5F59-F59B-5F46-BA1E146F2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2F7335-BC13-5850-87B2-542006B92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33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AF1018-B37A-EBC9-EC58-9B5423311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22FFEF-A4D2-CA3C-6467-3CB5A8E22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370E14-0F28-5CA2-C2C2-B50651DF1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3BCBB9-39CC-76BB-8A76-EBA6EA42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5CFC88-5AAB-5B86-AAC5-46CCD0D6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447FECB-7E65-BC42-6E55-A76B3D060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74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DC7AF9-4A9F-14D7-6F54-6C7C343BA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2DF218-2F11-0E1F-8998-98A936339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504C0A5-A3F2-16D2-F535-A87A1D293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5AD444A-5A7E-9C20-003C-7E68C2E13F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EE41B00-3B43-6FD6-839F-7FD5AB49AB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9C3F640-8969-406D-B437-F150ABAF3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BDB6ACB-5A00-7348-2BF9-4CDBCD3AE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E71B867-7DE3-629B-180A-920FEE86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25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CF9CE1-2D40-C233-96E8-B411EBA8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1156C7D-F45F-C53F-6271-2EACA55C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0BE42D5-E2BE-58F2-197A-28D4AEA19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C922151-7EEC-F33F-F542-128E151D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642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401CC75-A353-C980-24A9-6920225F3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F218E22-ED53-234C-A5A1-80BE8B59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C7DAC1-84F0-E386-3230-635F777DE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22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CEAC71-9DC0-ADD6-D990-00A4C2F1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37B103-EFA1-5FBB-BFA3-90E569C3E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D804697-67B6-C865-0677-07FEB56E4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343D21-9D7E-4B99-228C-00AE897B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E4C82E-E239-03A8-E5B5-5D38702BF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4D2829-CC72-A1E7-F88E-C3176D987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8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B6A592-0E94-1440-A20D-AE00A064C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A085555-EEBD-334F-E40F-B97EF1D285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B01A0C8-A896-89F4-2E47-B406DA2B5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C26E0F-FE35-ABA2-8515-AC6E1112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7CED91-896D-5CD0-732D-C16D4A284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FD42B6-C38E-7435-A2E9-A09230313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3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3FE92A-2EED-F722-8D96-1DAC7CBB8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EE4A176-7A95-3456-3363-D7EF476231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EB513C-78F6-EE66-C6F4-0CE3DE7C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09EB6E-CA96-E58D-38E9-97D86FE1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F3EB3A-3A76-E723-9E44-6FBE44C3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62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9F524D-883F-401C-6A17-98AFD418A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BEE81D-675B-06C2-7F86-F4BD680D0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60434C-DFAD-FD73-9BF5-C9BD93C76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0D0AF3-1662-C5AC-53C9-C64A97257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C3767D-D981-C1B8-EDF7-3DB33D16A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47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90A89D1-4EBB-34A1-DDD4-4B8770B05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E19A01-C2D5-3903-0EEA-8FBF808FF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EAECDA-654B-CAEF-2CD6-30CA6A8B6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D1395-DF16-4BC9-BC64-52AAC40943F0}" type="datetimeFigureOut">
              <a:rPr lang="zh-CN" altLang="en-US" smtClean="0"/>
              <a:t>2023/9/25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F10041-9BB5-6F6A-5BC7-CD8B210B20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2704BB-CC3A-FB4E-EBEB-97D7AF173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93D29-19A9-4D96-8878-BE262039F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68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5B34EDC-0232-875D-90B7-851C8A94737D}"/>
              </a:ext>
            </a:extLst>
          </p:cNvPr>
          <p:cNvSpPr txBox="1">
            <a:spLocks noChangeArrowheads="1"/>
          </p:cNvSpPr>
          <p:nvPr/>
        </p:nvSpPr>
        <p:spPr>
          <a:xfrm>
            <a:off x="931863" y="379413"/>
            <a:ext cx="7158037" cy="10334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晶粒生长模拟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86199F1-477C-80AC-BAB9-9DC705A1C3D9}"/>
              </a:ext>
            </a:extLst>
          </p:cNvPr>
          <p:cNvSpPr txBox="1">
            <a:spLocks noChangeArrowheads="1"/>
          </p:cNvSpPr>
          <p:nvPr/>
        </p:nvSpPr>
        <p:spPr>
          <a:xfrm>
            <a:off x="755650" y="1701800"/>
            <a:ext cx="7848600" cy="647700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、晶粒的生长过程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7AB9BB-2D73-DF4B-4A6B-B7602D7DB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276475"/>
            <a:ext cx="76327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en-US" altLang="zh-CN" sz="2200" b="1" dirty="0"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晶粒生长过程是薄膜生长的后期过程，即晶粒如何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长大生长成连续薄膜的过程。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晶粒生长的基础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在基体上已经生长了一层薄膜，但此时的晶粒尺寸非常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小，还没有长成大的晶粒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晶粒生长的原理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---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能量最低原理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晶粒生长的驱动力源于晶界面积减少而引起的晶界能的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降低，以保证整个体系处于最低能量，维持体系稳定。</a:t>
            </a:r>
          </a:p>
        </p:txBody>
      </p:sp>
    </p:spTree>
    <p:extLst>
      <p:ext uri="{BB962C8B-B14F-4D97-AF65-F5344CB8AC3E}">
        <p14:creationId xmlns:p14="http://schemas.microsoft.com/office/powerpoint/2010/main" val="3580390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D96EEF9-1CCB-9B6F-E4CF-96C2D78BF106}"/>
              </a:ext>
            </a:extLst>
          </p:cNvPr>
          <p:cNvSpPr txBox="1">
            <a:spLocks noChangeArrowheads="1"/>
          </p:cNvSpPr>
          <p:nvPr/>
        </p:nvSpPr>
        <p:spPr>
          <a:xfrm>
            <a:off x="755650" y="1689100"/>
            <a:ext cx="7848600" cy="647700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、模拟步骤－平面效果图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4C6702B-7229-5206-A384-83F3EC34A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205038"/>
            <a:ext cx="6480175" cy="428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en-US" altLang="zh-CN" sz="2400" b="1">
                <a:ea typeface="楷体_GB2312" pitchFamily="49" charset="-122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生成初始晶粒图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在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N×N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的二维平面基体上随机选择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个生长点，生长出初始晶粒图。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晶粒生长的原理与过程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晶粒的晶向的定义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l"/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对前一步中生长的初始晶粒图中的每个晶粒定义晶向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l"/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假定系统共有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Q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个晶向（如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个晶向系统，可分别用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至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表示，并分别用相应的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种颜色与各个晶向对应），然后对每个晶粒随机赋予一个晶向值。</a:t>
            </a:r>
          </a:p>
        </p:txBody>
      </p:sp>
      <p:graphicFrame>
        <p:nvGraphicFramePr>
          <p:cNvPr id="4" name="Group 274">
            <a:extLst>
              <a:ext uri="{FF2B5EF4-FFF2-40B4-BE49-F238E27FC236}">
                <a16:creationId xmlns:a16="http://schemas.microsoft.com/office/drawing/2014/main" id="{E640C225-3AD8-98D2-0A6F-1358F7011FC9}"/>
              </a:ext>
            </a:extLst>
          </p:cNvPr>
          <p:cNvGraphicFramePr>
            <a:graphicFrameLocks noGrp="1"/>
          </p:cNvGraphicFramePr>
          <p:nvPr/>
        </p:nvGraphicFramePr>
        <p:xfrm>
          <a:off x="6731000" y="2924175"/>
          <a:ext cx="1876425" cy="2073276"/>
        </p:xfrm>
        <a:graphic>
          <a:graphicData uri="http://schemas.openxmlformats.org/drawingml/2006/table">
            <a:tbl>
              <a:tblPr/>
              <a:tblGrid>
                <a:gridCol w="468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986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F0F7382-A7E6-0A4B-3DB0-88435491DB3D}"/>
              </a:ext>
            </a:extLst>
          </p:cNvPr>
          <p:cNvSpPr txBox="1">
            <a:spLocks noChangeArrowheads="1"/>
          </p:cNvSpPr>
          <p:nvPr/>
        </p:nvSpPr>
        <p:spPr>
          <a:xfrm>
            <a:off x="611188" y="1557338"/>
            <a:ext cx="7848600" cy="647700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、模拟步骤－平面效果图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EA2DF01-461E-B160-4E4F-3374D7536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057400"/>
            <a:ext cx="82089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en-US" altLang="zh-CN" sz="2400" b="1">
                <a:solidFill>
                  <a:srgbClr val="FF0000"/>
                </a:solidFill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晶粒生长的原理与过程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随机选择一个晶粒，计算其晶界能</a:t>
            </a:r>
            <a:r>
              <a:rPr lang="en-US" altLang="zh-CN" sz="22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　　　　　　　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E=J∑∑(1—δ</a:t>
            </a:r>
            <a:r>
              <a:rPr lang="en-US" altLang="zh-CN" sz="2600" b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ij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)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u"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式中，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是与晶界能相关的量，一般为正值； 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200" b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ij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Kronecker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符号，表示第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个晶粒与第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个晶粒之间的晶界能关系。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l"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若第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个晶粒与第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个晶粒的晶向相同，则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200" b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ij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大于零，实际模拟过程中可取为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algn="l" eaLnBrk="1" hangingPunct="1">
              <a:lnSpc>
                <a:spcPct val="150000"/>
              </a:lnSpc>
              <a:buClr>
                <a:srgbClr val="00CC00"/>
              </a:buClr>
              <a:buFont typeface="Wingdings" panose="05000000000000000000" pitchFamily="2" charset="2"/>
              <a:buChar char="l"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若第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个晶粒与第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个晶粒的晶向不相同，则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200" b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ij  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小于等于零，实际模拟过程中可取为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68945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F4604A3-7F47-39E4-AB48-29EC9BC58A9A}"/>
              </a:ext>
            </a:extLst>
          </p:cNvPr>
          <p:cNvSpPr txBox="1">
            <a:spLocks noChangeArrowheads="1"/>
          </p:cNvSpPr>
          <p:nvPr/>
        </p:nvSpPr>
        <p:spPr>
          <a:xfrm>
            <a:off x="755650" y="1557338"/>
            <a:ext cx="7848600" cy="647700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、模拟步骤－平面效果图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D12FF7-99C0-2A40-DC7F-79A3EF7C3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073275"/>
            <a:ext cx="813593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151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en-US" altLang="zh-CN" sz="2400" b="1">
                <a:solidFill>
                  <a:srgbClr val="FF0000"/>
                </a:solidFill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晶粒生长的原理与过程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2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改变该晶粒的晶向，再计算其晶界能</a:t>
            </a:r>
            <a:r>
              <a:rPr lang="en-US" altLang="zh-CN" sz="22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200" b="1" baseline="-2500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　　　　　　　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E=J∑∑(1—δ</a:t>
            </a:r>
            <a:r>
              <a:rPr lang="en-US" altLang="zh-CN" sz="2600" b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ij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)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u"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即将该晶粒的晶向随机改变成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Q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个晶向中的任意一个晶向。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l"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如对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个晶向的系统（以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至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分别表示这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个晶向，并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分别用相应的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种颜色表示），则改变后的晶向可随机机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至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中的任意一个晶向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计算晶粒的晶向改变前后的晶界能之差△</a:t>
            </a:r>
            <a:r>
              <a:rPr lang="en-US" altLang="zh-CN" sz="22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 = E</a:t>
            </a:r>
            <a:r>
              <a:rPr lang="en-US" altLang="zh-CN" sz="2200" b="1" baseline="-2500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en-US" altLang="zh-CN" sz="22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 E</a:t>
            </a:r>
            <a:r>
              <a:rPr lang="en-US" altLang="zh-CN" sz="2200" b="1" baseline="-2500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判断晶粒是否长大？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u"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若△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 &lt; 0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，表示晶粒的晶向变化前后，系统总的晶界能降低了，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 由能量最低原理，该晶粒的晶向应取变化之后的晶向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Char char="u"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若△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 &gt; 0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，表示晶粒的晶向变化前后，系统总的晶界能反面增加</a:t>
            </a:r>
          </a:p>
          <a:p>
            <a:pPr algn="l" eaLnBrk="1" hangingPunct="1">
              <a:buClr>
                <a:srgbClr val="00CC00"/>
              </a:buClr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了，因而晶粒的晶向应取变化之前的晶向</a:t>
            </a:r>
          </a:p>
        </p:txBody>
      </p:sp>
    </p:spTree>
    <p:extLst>
      <p:ext uri="{BB962C8B-B14F-4D97-AF65-F5344CB8AC3E}">
        <p14:creationId xmlns:p14="http://schemas.microsoft.com/office/powerpoint/2010/main" val="3697027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781912E-3959-D6AB-EF0B-33201964608A}"/>
              </a:ext>
            </a:extLst>
          </p:cNvPr>
          <p:cNvSpPr txBox="1">
            <a:spLocks noChangeArrowheads="1"/>
          </p:cNvSpPr>
          <p:nvPr/>
        </p:nvSpPr>
        <p:spPr>
          <a:xfrm>
            <a:off x="755650" y="1701800"/>
            <a:ext cx="7848600" cy="647700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b="1">
                <a:solidFill>
                  <a:srgbClr val="3333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、模拟效果图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A60C5B1-325B-A619-9C73-8FC428631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381635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667E164B-7E64-6113-43A8-D2CE5C66C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463800"/>
            <a:ext cx="3671887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983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553</Words>
  <Application>Microsoft Office PowerPoint</Application>
  <PresentationFormat>宽屏</PresentationFormat>
  <Paragraphs>39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等线</vt:lpstr>
      <vt:lpstr>等线 Light</vt:lpstr>
      <vt:lpstr>华文楷体</vt:lpstr>
      <vt:lpstr>楷体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Shao zhenliang</dc:creator>
  <cp:lastModifiedBy>Shao zhenliang</cp:lastModifiedBy>
  <cp:revision>1</cp:revision>
  <dcterms:created xsi:type="dcterms:W3CDTF">2023-09-25T14:32:00Z</dcterms:created>
  <dcterms:modified xsi:type="dcterms:W3CDTF">2023-09-25T14:33:11Z</dcterms:modified>
</cp:coreProperties>
</file>